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22"/>
  </p:notesMasterIdLst>
  <p:sldIdLst>
    <p:sldId id="256" r:id="rId2"/>
    <p:sldId id="259" r:id="rId3"/>
    <p:sldId id="266" r:id="rId4"/>
    <p:sldId id="267" r:id="rId5"/>
    <p:sldId id="268" r:id="rId6"/>
    <p:sldId id="261" r:id="rId7"/>
    <p:sldId id="263" r:id="rId8"/>
    <p:sldId id="264" r:id="rId9"/>
    <p:sldId id="257" r:id="rId10"/>
    <p:sldId id="260" r:id="rId11"/>
    <p:sldId id="270" r:id="rId12"/>
    <p:sldId id="271" r:id="rId13"/>
    <p:sldId id="273" r:id="rId14"/>
    <p:sldId id="275" r:id="rId15"/>
    <p:sldId id="276" r:id="rId16"/>
    <p:sldId id="27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2"/>
    <p:restoredTop sz="96327"/>
  </p:normalViewPr>
  <p:slideViewPr>
    <p:cSldViewPr snapToGrid="0">
      <p:cViewPr varScale="1">
        <p:scale>
          <a:sx n="95" d="100"/>
          <a:sy n="95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7846-A22C-3E45-AD87-21B69ACB877F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1B2AB-BCAF-C846-B6FA-33967FEA33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49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5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The OTE offers fast results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35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Students receive a certificate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55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8ea8c8c5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8ea8c8c5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b8ea8c8c5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20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Title slide that is up while audience is arriving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My idea for the session  is that pp can take away 2 key pieces of information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MX"/>
              <a:t>four, three, two, one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MX"/>
              <a:t>Smart, Smarter, Smartest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Everything is linked to these two key ideas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7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Make a brief comment on each of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36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You might want to elicit which levels it deals with  before showing the next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93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The whole test is quick – only two hours if you take all 4 skills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8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And all this in one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35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Choosing to take the  OTE is a Smart discision because it it backed by one of the worlds most prestigios univeristies.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It is the only lanagugae proficiency test certified by the University of Oxford.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It is developed by OUP by the certification comes from the University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15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5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02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16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34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7D442-EF6C-A042-9677-8BE261B1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939" y="365127"/>
            <a:ext cx="9149861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85CC6-75E3-2D47-89B5-C1EF85BE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A56C-1F6C-FC4E-8D8F-BBB9750FA0A4}" type="datetimeFigureOut">
              <a:rPr lang="es-ES_tradnl" smtClean="0"/>
              <a:t>2/7/24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64C4E0-4C75-724B-967B-19915E89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141283-D62E-4F45-B54E-98820D04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0A-15CA-9D45-A4E7-A6C4E4BB723D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A879CE-72D6-494A-BB8E-5BFDFCBAD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7000"/>
          </a:blip>
          <a:srcRect l="9573" t="30656" r="9815"/>
          <a:stretch/>
        </p:blipFill>
        <p:spPr>
          <a:xfrm rot="16200000">
            <a:off x="-1557020" y="1583056"/>
            <a:ext cx="6695440" cy="35814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8CFEEC-91E2-0D4A-A26C-6B23925A0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7084" t="38854" r="12559"/>
          <a:stretch/>
        </p:blipFill>
        <p:spPr>
          <a:xfrm rot="16200000">
            <a:off x="-1756836" y="1756834"/>
            <a:ext cx="6858000" cy="3344333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623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8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9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500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3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46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59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48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02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02/07/24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16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location-pointer-pin-google-map-158934/" TargetMode="External"/><Relationship Id="rId13" Type="http://schemas.openxmlformats.org/officeDocument/2006/relationships/hyperlink" Target="mailto:lenguasextranjeras@lasallecancun.edu.mx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hyperlink" Target="https://pixabay.com/ko/%EC%9D%80%ED%96%89-%ED%98%84%EA%B8%88-%EC%A7%80%EA%B8%89%EA%B8%B0-%EC%B9%B4%EB%93%9C-%EC%8B%A0%EC%9A%A9-%EC%A7%81%EB%B6%88-%EC%B9%B4%EB%93%9C-%EA%B8%88%EC%9C%B5-%ED%98%84%EA%B8%88-%EB%8F%88-348703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enclipart.org/detail/215108/monitor-silver-with-keyboard-pc-by-keistutis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s://openclipart.org/detail/5571/calendar-icon-(large)-by-jilagan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enguasextranjeras@lasallecancun.edu.mx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EDCDF0-9219-9291-4478-42984FDCC2F0}"/>
              </a:ext>
            </a:extLst>
          </p:cNvPr>
          <p:cNvSpPr txBox="1">
            <a:spLocks/>
          </p:cNvSpPr>
          <p:nvPr/>
        </p:nvSpPr>
        <p:spPr>
          <a:xfrm>
            <a:off x="1379621" y="1143001"/>
            <a:ext cx="5889972" cy="3926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8800" b="1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Curso de</a:t>
            </a:r>
            <a:r>
              <a:rPr lang="es-ES_tradnl" sz="8500" b="1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 </a:t>
            </a:r>
            <a:r>
              <a:rPr lang="es-ES_tradnl" sz="8000" b="1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Inducción</a:t>
            </a:r>
            <a:br>
              <a:rPr lang="es-ES_tradnl" sz="8000" b="1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s-ES_tradnl" sz="580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  <a:endParaRPr lang="es-ES_tradnl" sz="5800" dirty="0">
              <a:solidFill>
                <a:srgbClr val="002060"/>
              </a:solidFill>
              <a:latin typeface="Indivisa Text Sans" pitchFamily="2" charset="77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3" name="Google Shape;123;p4"/>
          <p:cNvSpPr/>
          <p:nvPr/>
        </p:nvSpPr>
        <p:spPr>
          <a:xfrm rot="5400000">
            <a:off x="3167675" y="-3167677"/>
            <a:ext cx="5856341" cy="12191695"/>
          </a:xfrm>
          <a:custGeom>
            <a:avLst/>
            <a:gdLst/>
            <a:ahLst/>
            <a:cxnLst/>
            <a:rect l="l" t="t" r="r" b="b"/>
            <a:pathLst>
              <a:path w="5856341" h="12191695" extrusionOk="0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 rot="5400000">
            <a:off x="5146277" y="-874927"/>
            <a:ext cx="1899138" cy="12191695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5" name="Google Shape;125;p4"/>
          <p:cNvSpPr/>
          <p:nvPr/>
        </p:nvSpPr>
        <p:spPr>
          <a:xfrm rot="5400000">
            <a:off x="5143758" y="-1037574"/>
            <a:ext cx="1904176" cy="12191695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D7CA70-A36B-483B-862C-1A24FF98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1414463"/>
            <a:ext cx="8832055" cy="40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3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b8ea8c8c50_0_21"/>
          <p:cNvPicPr preferRelativeResize="0"/>
          <p:nvPr/>
        </p:nvPicPr>
        <p:blipFill rotWithShape="1">
          <a:blip r:embed="rId3">
            <a:alphaModFix/>
          </a:blip>
          <a:srcRect t="4452"/>
          <a:stretch/>
        </p:blipFill>
        <p:spPr>
          <a:xfrm>
            <a:off x="2977450" y="0"/>
            <a:ext cx="61101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4559" t="13643" r="13811" b="17520"/>
          <a:stretch/>
        </p:blipFill>
        <p:spPr>
          <a:xfrm>
            <a:off x="241740" y="90488"/>
            <a:ext cx="11750893" cy="67254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1897330" y="6024331"/>
            <a:ext cx="27044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317" y="689641"/>
            <a:ext cx="7745365" cy="144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0324" y="2828164"/>
            <a:ext cx="7115176" cy="176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30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l="28646" t="18495" r="11874" b="21596"/>
          <a:stretch/>
        </p:blipFill>
        <p:spPr>
          <a:xfrm>
            <a:off x="1528658" y="827871"/>
            <a:ext cx="9139342" cy="517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1524000" y="1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1524000" y="6010620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3776" y="228371"/>
            <a:ext cx="2075725" cy="38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27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l="28646" t="18495" r="11931" b="21596"/>
          <a:stretch/>
        </p:blipFill>
        <p:spPr>
          <a:xfrm>
            <a:off x="1524001" y="829336"/>
            <a:ext cx="9153053" cy="519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1524000" y="1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1524000" y="6010620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3776" y="228371"/>
            <a:ext cx="2075725" cy="38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38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28646" t="18495" r="12004" b="21596"/>
          <a:stretch/>
        </p:blipFill>
        <p:spPr>
          <a:xfrm>
            <a:off x="1524001" y="820831"/>
            <a:ext cx="9144000" cy="51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/>
          <p:nvPr/>
        </p:nvSpPr>
        <p:spPr>
          <a:xfrm>
            <a:off x="1524000" y="1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1524000" y="6010620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3776" y="228371"/>
            <a:ext cx="2075725" cy="38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50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l="28646" t="18495" r="12004" b="21596"/>
          <a:stretch/>
        </p:blipFill>
        <p:spPr>
          <a:xfrm>
            <a:off x="1524001" y="818701"/>
            <a:ext cx="9144000" cy="51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1524000" y="1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1524000" y="6010620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3776" y="228371"/>
            <a:ext cx="2075725" cy="38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11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t="4241"/>
          <a:stretch/>
        </p:blipFill>
        <p:spPr>
          <a:xfrm>
            <a:off x="514350" y="901700"/>
            <a:ext cx="10153650" cy="573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 t="4241" b="83037"/>
          <a:stretch/>
        </p:blipFill>
        <p:spPr>
          <a:xfrm>
            <a:off x="514350" y="0"/>
            <a:ext cx="1015365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 t="4241" b="83037"/>
          <a:stretch/>
        </p:blipFill>
        <p:spPr>
          <a:xfrm>
            <a:off x="514350" y="6210300"/>
            <a:ext cx="1015365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9651" y="188899"/>
            <a:ext cx="2134380" cy="46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96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D0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216" y="465316"/>
            <a:ext cx="2134380" cy="46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6818F2-3F5A-2559-FDC5-D4D528FE8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541" y="1391817"/>
            <a:ext cx="2659107" cy="1081101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5E1052E-B6D8-1D0A-4DCA-6D58A262D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95971"/>
              </p:ext>
            </p:extLst>
          </p:nvPr>
        </p:nvGraphicFramePr>
        <p:xfrm>
          <a:off x="1016255" y="3097880"/>
          <a:ext cx="7144279" cy="2794000"/>
        </p:xfrm>
        <a:graphic>
          <a:graphicData uri="http://schemas.openxmlformats.org/drawingml/2006/table">
            <a:tbl>
              <a:tblPr firstRow="1" bandRow="1"/>
              <a:tblGrid>
                <a:gridCol w="3588279">
                  <a:extLst>
                    <a:ext uri="{9D8B030D-6E8A-4147-A177-3AD203B41FA5}">
                      <a16:colId xmlns:a16="http://schemas.microsoft.com/office/drawing/2014/main" val="3455473707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476348469"/>
                    </a:ext>
                  </a:extLst>
                </a:gridCol>
              </a:tblGrid>
              <a:tr h="427567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                  </a:t>
                      </a:r>
                    </a:p>
                    <a:p>
                      <a:pPr algn="ctr"/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                Enrolment deadline</a:t>
                      </a:r>
                    </a:p>
                    <a:p>
                      <a:pPr algn="ctr"/>
                      <a:endParaRPr lang="es-MX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s-MX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     </a:t>
                      </a:r>
                    </a:p>
                    <a:p>
                      <a:pPr algn="ctr"/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              Exam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78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 5- 12  July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/>
                        <a:t>22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12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 26-31 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12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8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5-12 September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23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7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2-10 October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21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4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 4-15 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 25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7530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9907835-E020-ECC3-D6D6-04E4B95DE48A}"/>
              </a:ext>
            </a:extLst>
          </p:cNvPr>
          <p:cNvSpPr txBox="1"/>
          <p:nvPr/>
        </p:nvSpPr>
        <p:spPr>
          <a:xfrm>
            <a:off x="1070524" y="1677557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OTE </a:t>
            </a:r>
            <a:r>
              <a:rPr lang="es-MX" dirty="0"/>
              <a:t> </a:t>
            </a:r>
            <a:r>
              <a:rPr lang="es-MX" b="1" dirty="0"/>
              <a:t>FOURS SKILLS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CDD8296-2BA8-D98D-1A4C-E31CF1566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19976" y="1651210"/>
            <a:ext cx="621352" cy="53160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5C91535-C6AF-3217-DAC7-AD03387ABB51}"/>
              </a:ext>
            </a:extLst>
          </p:cNvPr>
          <p:cNvSpPr txBox="1"/>
          <p:nvPr/>
        </p:nvSpPr>
        <p:spPr>
          <a:xfrm>
            <a:off x="5454165" y="1677557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On a computer</a:t>
            </a:r>
            <a:endParaRPr lang="es-MX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A6177F2-3B98-8D04-6B52-08E5C2DB3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91474" y="1716467"/>
            <a:ext cx="285468" cy="4318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F455330-2CA1-AAC3-48DB-43F4A1E6C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613406" y="3284290"/>
            <a:ext cx="484900" cy="428118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46325E0-3041-D400-4E07-F3434F3B6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11715" y="3326623"/>
            <a:ext cx="484900" cy="42811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2C77DE9-9FA8-A34B-90E4-2F22E0CE8A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491474" y="4194313"/>
            <a:ext cx="1130300" cy="753533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BA1E92E3-F669-3251-A91F-5C489D37C396}"/>
              </a:ext>
            </a:extLst>
          </p:cNvPr>
          <p:cNvSpPr txBox="1"/>
          <p:nvPr/>
        </p:nvSpPr>
        <p:spPr>
          <a:xfrm>
            <a:off x="9837182" y="4194313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Exam  Fee</a:t>
            </a:r>
            <a:endParaRPr lang="es-MX" sz="2000" dirty="0"/>
          </a:p>
          <a:p>
            <a:r>
              <a:rPr lang="es-MX" sz="2000" dirty="0"/>
              <a:t>$ 3, 500.00</a:t>
            </a:r>
            <a:endParaRPr lang="es-MX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817E8AD-809E-D91E-894C-E84F05B02C9C}"/>
              </a:ext>
            </a:extLst>
          </p:cNvPr>
          <p:cNvSpPr txBox="1"/>
          <p:nvPr/>
        </p:nvSpPr>
        <p:spPr>
          <a:xfrm>
            <a:off x="3714529" y="348631"/>
            <a:ext cx="661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OXFORD EXAM DATES 2025-1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E08DD8-FFF9-60C8-3D15-91B98E8558F6}"/>
              </a:ext>
            </a:extLst>
          </p:cNvPr>
          <p:cNvSpPr txBox="1"/>
          <p:nvPr/>
        </p:nvSpPr>
        <p:spPr>
          <a:xfrm>
            <a:off x="7754047" y="6101150"/>
            <a:ext cx="416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>
                <a:hlinkClick r:id="rId13"/>
              </a:rPr>
              <a:t>lenguasextranjeras@lasallecancun.edu.mx</a:t>
            </a:r>
            <a:endParaRPr lang="es-MX" sz="1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785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46984"/>
            <a:ext cx="9149694" cy="60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/>
          <p:nvPr/>
        </p:nvSpPr>
        <p:spPr>
          <a:xfrm>
            <a:off x="1524000" y="6010620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1524000" y="1"/>
            <a:ext cx="9144000" cy="8399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3776" y="228371"/>
            <a:ext cx="2075725" cy="38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5EEECE-8955-45F8-A544-96B2ED5FBA60}"/>
              </a:ext>
            </a:extLst>
          </p:cNvPr>
          <p:cNvSpPr txBox="1">
            <a:spLocks/>
          </p:cNvSpPr>
          <p:nvPr/>
        </p:nvSpPr>
        <p:spPr>
          <a:xfrm>
            <a:off x="2152650" y="2847703"/>
            <a:ext cx="7886700" cy="88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Centro de Lenguas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6028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D0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651" y="188899"/>
            <a:ext cx="2134380" cy="46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425" y="152400"/>
            <a:ext cx="4775900" cy="662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9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915F3-AD14-46AB-8ED3-336A6BB0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150533"/>
            <a:ext cx="9922934" cy="29780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Nuestros programas están orientados para que los alumnos al finalizar todos los niveles de inglés y francés cuenten con  las herramientas necesarias para que se certifique en el idioma cursado. </a:t>
            </a:r>
            <a:b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importante que después de cursar cada nivel preguntes por las fechas y costos para presentar los exámenes de certificación correspondientes. </a:t>
            </a:r>
            <a:b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7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4C9530-EAEA-4511-964F-FE2855C7BCA7}"/>
              </a:ext>
            </a:extLst>
          </p:cNvPr>
          <p:cNvSpPr txBox="1">
            <a:spLocks/>
          </p:cNvSpPr>
          <p:nvPr/>
        </p:nvSpPr>
        <p:spPr>
          <a:xfrm>
            <a:off x="3183466" y="285447"/>
            <a:ext cx="8534400" cy="99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LENGUA EXTRANJERA BASICA I Y Il</a:t>
            </a:r>
            <a:b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5F5A714-0F62-43F8-93EC-9079A0E5DE90}"/>
              </a:ext>
            </a:extLst>
          </p:cNvPr>
          <p:cNvSpPr txBox="1">
            <a:spLocks/>
          </p:cNvSpPr>
          <p:nvPr/>
        </p:nvSpPr>
        <p:spPr>
          <a:xfrm>
            <a:off x="2032000" y="948266"/>
            <a:ext cx="9499601" cy="5350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alumnos de primer semestre deberán presentar un examen de ubicación presencial para conocer su nivel de inglés.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-Estas materias se cursan durante el primero y segundo semestre. 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nivel tiene la duración de un año.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s-MX" sz="19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 		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es-ES_tradn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00632B6-9106-10CD-5EE2-AF24A1562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75785"/>
              </p:ext>
            </p:extLst>
          </p:nvPr>
        </p:nvGraphicFramePr>
        <p:xfrm>
          <a:off x="2218267" y="2790613"/>
          <a:ext cx="7941733" cy="333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898">
                  <a:extLst>
                    <a:ext uri="{9D8B030D-6E8A-4147-A177-3AD203B41FA5}">
                      <a16:colId xmlns:a16="http://schemas.microsoft.com/office/drawing/2014/main" val="4201932290"/>
                    </a:ext>
                  </a:extLst>
                </a:gridCol>
                <a:gridCol w="6882835">
                  <a:extLst>
                    <a:ext uri="{9D8B030D-6E8A-4147-A177-3AD203B41FA5}">
                      <a16:colId xmlns:a16="http://schemas.microsoft.com/office/drawing/2014/main" val="4243165764"/>
                    </a:ext>
                  </a:extLst>
                </a:gridCol>
              </a:tblGrid>
              <a:tr h="332414">
                <a:tc>
                  <a:txBody>
                    <a:bodyPr/>
                    <a:lstStyle/>
                    <a:p>
                      <a:r>
                        <a:rPr lang="es-MX" dirty="0"/>
                        <a:t>NIVELES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NOMBRE DEL CURSO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26388"/>
                  </a:ext>
                </a:extLst>
              </a:tr>
              <a:tr h="581725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STARTER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20876"/>
                  </a:ext>
                </a:extLst>
              </a:tr>
              <a:tr h="581725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KET               KEY ENGLISH TEST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07530"/>
                  </a:ext>
                </a:extLst>
              </a:tr>
              <a:tr h="581725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PET               PRELIMINARY ENGLISH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91483"/>
                  </a:ext>
                </a:extLst>
              </a:tr>
              <a:tr h="581725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FCE               FIRST CERTIFICATE IN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73589"/>
                  </a:ext>
                </a:extLst>
              </a:tr>
              <a:tr h="581725">
                <a:tc>
                  <a:txBody>
                    <a:bodyPr/>
                    <a:lstStyle/>
                    <a:p>
                      <a:r>
                        <a:rPr lang="es-MX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CAE.             CERTIFICATE IN ADVANCE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69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84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76B67E0-3655-4EBA-98C9-3E7DD9CE7F66}"/>
              </a:ext>
            </a:extLst>
          </p:cNvPr>
          <p:cNvSpPr txBox="1"/>
          <p:nvPr/>
        </p:nvSpPr>
        <p:spPr>
          <a:xfrm>
            <a:off x="1540935" y="2114201"/>
            <a:ext cx="9465732" cy="189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resultados se brindarán a través de su coordinación académica vía correo institucional y/o a través de la plataforma TEAMS.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Estos resultados también son publicados en la Universidad en el friso del edificio “C”, frente a la Coordinación de Humanidades, en la planta baja. </a:t>
            </a:r>
          </a:p>
        </p:txBody>
      </p:sp>
    </p:spTree>
    <p:extLst>
      <p:ext uri="{BB962C8B-B14F-4D97-AF65-F5344CB8AC3E}">
        <p14:creationId xmlns:p14="http://schemas.microsoft.com/office/powerpoint/2010/main" val="245551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B204EC3-9741-4986-BFF2-B3D5344C35E4}"/>
              </a:ext>
            </a:extLst>
          </p:cNvPr>
          <p:cNvSpPr txBox="1">
            <a:spLocks/>
          </p:cNvSpPr>
          <p:nvPr/>
        </p:nvSpPr>
        <p:spPr>
          <a:xfrm>
            <a:off x="2152650" y="3121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/>
              <a:t>FRANCÉS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651B063-1D39-497A-8890-4854D512736B}"/>
              </a:ext>
            </a:extLst>
          </p:cNvPr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  <a:p>
            <a:pPr algn="ctr"/>
            <a:endParaRPr lang="es-MX" dirty="0"/>
          </a:p>
          <a:p>
            <a:pPr marL="0" indent="0" algn="ctr">
              <a:buNone/>
            </a:pPr>
            <a:r>
              <a:rPr lang="es-MX" dirty="0"/>
              <a:t>En caso de que ya cuentes con el nivel avanzado del idioma inglés o presentes un certificado vigente oficial , deberás cursar el idioma francés. </a:t>
            </a:r>
          </a:p>
        </p:txBody>
      </p:sp>
    </p:spTree>
    <p:extLst>
      <p:ext uri="{BB962C8B-B14F-4D97-AF65-F5344CB8AC3E}">
        <p14:creationId xmlns:p14="http://schemas.microsoft.com/office/powerpoint/2010/main" val="412432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CE4228B-679B-4A11-929E-D1C17641B88E}"/>
              </a:ext>
            </a:extLst>
          </p:cNvPr>
          <p:cNvSpPr txBox="1">
            <a:spLocks/>
          </p:cNvSpPr>
          <p:nvPr/>
        </p:nvSpPr>
        <p:spPr>
          <a:xfrm>
            <a:off x="3292337" y="407332"/>
            <a:ext cx="4884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LENGUA EXTRANJERA I Y ll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0C88E50-042F-4BC3-87F9-C9C75425CC01}"/>
              </a:ext>
            </a:extLst>
          </p:cNvPr>
          <p:cNvSpPr txBox="1">
            <a:spLocks/>
          </p:cNvSpPr>
          <p:nvPr/>
        </p:nvSpPr>
        <p:spPr>
          <a:xfrm>
            <a:off x="1721224" y="1373745"/>
            <a:ext cx="100643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>
                <a:latin typeface="+mj-lt"/>
                <a:cs typeface="Arial" panose="020B0604020202020204" pitchFamily="34" charset="0"/>
              </a:rPr>
              <a:t>Estas materias se cursan después de haber aprobado las dos materias anteriores y es la continuación de los niveles que el alumno inició en el primer semestre. </a:t>
            </a:r>
          </a:p>
          <a:p>
            <a:pPr marL="0" indent="0">
              <a:buNone/>
            </a:pPr>
            <a:endParaRPr lang="es-MX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+mj-lt"/>
                <a:cs typeface="Arial" panose="020B0604020202020204" pitchFamily="34" charset="0"/>
              </a:rPr>
              <a:t>-Cada nivel tiene la duración de un año. </a:t>
            </a:r>
          </a:p>
          <a:p>
            <a:pPr marL="0" indent="0">
              <a:buNone/>
            </a:pPr>
            <a:r>
              <a:rPr lang="es-MX" sz="2400" b="1" dirty="0">
                <a:latin typeface="+mj-lt"/>
                <a:cs typeface="Arial" panose="020B0604020202020204" pitchFamily="34" charset="0"/>
              </a:rPr>
              <a:t>NIVELES DE INGLÉS</a:t>
            </a:r>
            <a:endParaRPr lang="es-MX" sz="2400" dirty="0">
              <a:latin typeface="+mj-lt"/>
              <a:cs typeface="Arial" panose="020B0604020202020204" pitchFamily="34" charset="0"/>
            </a:endParaRPr>
          </a:p>
          <a:p>
            <a:pPr marL="342900" indent="-342900" hangingPunct="0">
              <a:lnSpc>
                <a:spcPct val="13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MX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 KET (Key English Test)</a:t>
            </a:r>
          </a:p>
          <a:p>
            <a:pPr marL="342900" indent="-342900" hangingPunct="0">
              <a:lnSpc>
                <a:spcPct val="13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MX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 PET (Preliminary English Test)</a:t>
            </a:r>
          </a:p>
          <a:p>
            <a:pPr marL="342900" indent="-342900" hangingPunct="0">
              <a:lnSpc>
                <a:spcPct val="13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 FCE (First Certificate in English)</a:t>
            </a:r>
            <a:endParaRPr lang="es-MX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lnSpc>
                <a:spcPct val="13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 CAE (Certificate of Advanced English)</a:t>
            </a:r>
            <a:endParaRPr lang="es-MX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251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7E3B642-DF9D-415D-96BC-7F409C2F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015" y="186196"/>
            <a:ext cx="6256568" cy="1152938"/>
          </a:xfrm>
        </p:spPr>
        <p:txBody>
          <a:bodyPr>
            <a:noAutofit/>
          </a:bodyPr>
          <a:lstStyle/>
          <a:p>
            <a:r>
              <a:rPr lang="es-MX" sz="2400" dirty="0">
                <a:cs typeface="Arial" panose="020B0604020202020204" pitchFamily="34" charset="0"/>
              </a:rPr>
              <a:t>De acuerdo a tu carrera es el semestre en el cual deberás cursarlo:</a:t>
            </a:r>
            <a:br>
              <a:rPr lang="es-MX" sz="2400" dirty="0">
                <a:cs typeface="Arial" panose="020B0604020202020204" pitchFamily="34" charset="0"/>
              </a:rPr>
            </a:br>
            <a:endParaRPr lang="es-MX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657A7E-AC6A-4BBE-A24C-C51AD82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71477"/>
              </p:ext>
            </p:extLst>
          </p:nvPr>
        </p:nvGraphicFramePr>
        <p:xfrm>
          <a:off x="3166501" y="1325880"/>
          <a:ext cx="648108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110">
                  <a:extLst>
                    <a:ext uri="{9D8B030D-6E8A-4147-A177-3AD203B41FA5}">
                      <a16:colId xmlns:a16="http://schemas.microsoft.com/office/drawing/2014/main" val="2997535495"/>
                    </a:ext>
                  </a:extLst>
                </a:gridCol>
                <a:gridCol w="2252612">
                  <a:extLst>
                    <a:ext uri="{9D8B030D-6E8A-4147-A177-3AD203B41FA5}">
                      <a16:colId xmlns:a16="http://schemas.microsoft.com/office/drawing/2014/main" val="1846331369"/>
                    </a:ext>
                  </a:extLst>
                </a:gridCol>
                <a:gridCol w="2160361">
                  <a:extLst>
                    <a:ext uri="{9D8B030D-6E8A-4147-A177-3AD203B41FA5}">
                      <a16:colId xmlns:a16="http://schemas.microsoft.com/office/drawing/2014/main" val="3512907805"/>
                    </a:ext>
                  </a:extLst>
                </a:gridCol>
              </a:tblGrid>
              <a:tr h="360172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Tercer  y cuarto semestre</a:t>
                      </a:r>
                    </a:p>
                    <a:p>
                      <a:pPr algn="ctr"/>
                      <a:b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</a:t>
                      </a: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Contaduría</a:t>
                      </a: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</a:t>
                      </a: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 Gráfico</a:t>
                      </a: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Mercadotecnia</a:t>
                      </a: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Civil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Enfermería</a:t>
                      </a: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Cuarto  y quinto semestre</a:t>
                      </a:r>
                    </a:p>
                    <a:p>
                      <a:pPr algn="ctr"/>
                      <a:endParaRPr lang="es-MX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de la Comunicación</a:t>
                      </a: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Nutrición y Gastronomía</a:t>
                      </a:r>
                    </a:p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Psicología</a:t>
                      </a:r>
                    </a:p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Quinto y sexto  semestre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Arquitectura 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85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75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8004969" y="2073141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72EAC49-3906-4389-BD05-B77CF9AB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99" y="1411941"/>
            <a:ext cx="9678895" cy="5310384"/>
          </a:xfrm>
        </p:spPr>
        <p:txBody>
          <a:bodyPr>
            <a:normAutofit/>
          </a:bodyPr>
          <a:lstStyle/>
          <a:p>
            <a:r>
              <a:rPr lang="es-MX" sz="3100" dirty="0"/>
              <a:t>Si cuentas con alguna certificación de inglés o francés, puedes acercarte a la coordinación de Idiomas para revisar tu nivel. Así también puedes enviar un correo con tus datos y tu certificación como documento adjunto a:</a:t>
            </a:r>
            <a:br>
              <a:rPr lang="es-MX" sz="3100" dirty="0"/>
            </a:br>
            <a:r>
              <a:rPr lang="es-MX" sz="3100" dirty="0">
                <a:hlinkClick r:id="rId6"/>
              </a:rPr>
              <a:t>lenguasextranjeras@lasallecancun.edu.mx</a:t>
            </a:r>
            <a:br>
              <a:rPr lang="es-MX" sz="3100" dirty="0"/>
            </a:br>
            <a:br>
              <a:rPr lang="es-MX" sz="3100" dirty="0"/>
            </a:br>
            <a:r>
              <a:rPr lang="es-MX" sz="3100" dirty="0"/>
              <a:t>Lic. Mauri Fabiola Medina Figueroa</a:t>
            </a:r>
            <a:br>
              <a:rPr lang="es-MX" sz="6000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1351</TotalTime>
  <Words>615</Words>
  <Application>Microsoft Macintosh PowerPoint</Application>
  <PresentationFormat>Panorámica</PresentationFormat>
  <Paragraphs>100</Paragraphs>
  <Slides>20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Meiryo</vt:lpstr>
      <vt:lpstr>Aptos</vt:lpstr>
      <vt:lpstr>Arial</vt:lpstr>
      <vt:lpstr>Avenir Heavy</vt:lpstr>
      <vt:lpstr>Calibri</vt:lpstr>
      <vt:lpstr>Calibri Light</vt:lpstr>
      <vt:lpstr>Indivisa Text Sans</vt:lpstr>
      <vt:lpstr>Symbol</vt:lpstr>
      <vt:lpstr>Office 2013 - Tema de 2022</vt:lpstr>
      <vt:lpstr>Presentación de PowerPoint</vt:lpstr>
      <vt:lpstr>Presentación de PowerPoint</vt:lpstr>
      <vt:lpstr>Nuestros programas están orientados para que los alumnos al finalizar todos los niveles de inglés y francés cuenten con  las herramientas necesarias para que se certifique en el idioma cursado.   Es importante que después de cursar cada nivel preguntes por las fechas y costos para presentar los exámenes de certificación correspondientes.  </vt:lpstr>
      <vt:lpstr>Presentación de PowerPoint</vt:lpstr>
      <vt:lpstr>Presentación de PowerPoint</vt:lpstr>
      <vt:lpstr>Presentación de PowerPoint</vt:lpstr>
      <vt:lpstr>Presentación de PowerPoint</vt:lpstr>
      <vt:lpstr>De acuerdo a tu carrera es el semestre en el cual deberás cursarlo: </vt:lpstr>
      <vt:lpstr>Si cuentas con alguna certificación de inglés o francés, puedes acercarte a la coordinación de Idiomas para revisar tu nivel. Así también puedes enviar un correo con tus datos y tu certificación como documento adjunto a: lenguasextranjeras@lasallecancun.edu.mx  Lic. Mauri Fabiola Medina Figueroa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MAURI FABIOLA MEDINA FIGUEROA</cp:lastModifiedBy>
  <cp:revision>12</cp:revision>
  <dcterms:created xsi:type="dcterms:W3CDTF">2024-05-29T14:20:44Z</dcterms:created>
  <dcterms:modified xsi:type="dcterms:W3CDTF">2024-07-03T13:19:30Z</dcterms:modified>
</cp:coreProperties>
</file>